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9" r:id="rId2"/>
    <p:sldId id="284" r:id="rId3"/>
    <p:sldId id="289" r:id="rId4"/>
    <p:sldId id="283" r:id="rId5"/>
    <p:sldId id="285" r:id="rId6"/>
    <p:sldId id="270" r:id="rId7"/>
    <p:sldId id="271" r:id="rId8"/>
    <p:sldId id="267" r:id="rId9"/>
    <p:sldId id="286" r:id="rId10"/>
    <p:sldId id="287" r:id="rId11"/>
    <p:sldId id="288"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3683669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266243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249773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270494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1956895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C0C9518-5CD7-46EF-9F5A-4784FB474957}" type="datetimeFigureOut">
              <a:rPr lang="ar-IQ" smtClean="0"/>
              <a:t>14/10/1440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3333354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C0C9518-5CD7-46EF-9F5A-4784FB474957}" type="datetimeFigureOut">
              <a:rPr lang="ar-IQ" smtClean="0"/>
              <a:t>14/10/1440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06880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C0C9518-5CD7-46EF-9F5A-4784FB474957}" type="datetimeFigureOut">
              <a:rPr lang="ar-IQ" smtClean="0"/>
              <a:t>14/10/1440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023122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C0C9518-5CD7-46EF-9F5A-4784FB474957}" type="datetimeFigureOut">
              <a:rPr lang="ar-IQ" smtClean="0"/>
              <a:t>14/10/1440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3871769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0C9518-5CD7-46EF-9F5A-4784FB474957}" type="datetimeFigureOut">
              <a:rPr lang="ar-IQ" smtClean="0"/>
              <a:t>14/10/1440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016802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0C9518-5CD7-46EF-9F5A-4784FB474957}" type="datetimeFigureOut">
              <a:rPr lang="ar-IQ" smtClean="0"/>
              <a:t>14/10/1440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9126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E584510-56DF-4F62-A817-BE871B2190C6}" type="slidenum">
              <a:rPr lang="ar-IQ" smtClean="0"/>
              <a:t>‹#›</a:t>
            </a:fld>
            <a:endParaRPr lang="ar-IQ"/>
          </a:p>
        </p:txBody>
      </p:sp>
    </p:spTree>
    <p:extLst>
      <p:ext uri="{BB962C8B-B14F-4D97-AF65-F5344CB8AC3E}">
        <p14:creationId xmlns:p14="http://schemas.microsoft.com/office/powerpoint/2010/main" val="1347956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76672"/>
            <a:ext cx="8928992" cy="6858000"/>
          </a:xfrm>
        </p:spPr>
        <p:txBody>
          <a:bodyPr>
            <a:normAutofit/>
          </a:bodyPr>
          <a:lstStyle/>
          <a:p>
            <a:pPr algn="ctr"/>
            <a:r>
              <a:rPr lang="ar-SA" sz="4000" b="1" dirty="0" smtClean="0">
                <a:solidFill>
                  <a:srgbClr val="FF0000"/>
                </a:solidFill>
              </a:rPr>
              <a:t>المحاضرة السادسة </a:t>
            </a:r>
          </a:p>
        </p:txBody>
      </p:sp>
      <p:sp>
        <p:nvSpPr>
          <p:cNvPr id="2" name="مستطيل 1"/>
          <p:cNvSpPr/>
          <p:nvPr/>
        </p:nvSpPr>
        <p:spPr>
          <a:xfrm>
            <a:off x="0" y="1196753"/>
            <a:ext cx="9144000" cy="830997"/>
          </a:xfrm>
          <a:prstGeom prst="rect">
            <a:avLst/>
          </a:prstGeom>
        </p:spPr>
        <p:txBody>
          <a:bodyPr wrap="square">
            <a:spAutoFit/>
          </a:bodyPr>
          <a:lstStyle/>
          <a:p>
            <a:pPr algn="ctr"/>
            <a:r>
              <a:rPr lang="ar-IQ" sz="4800" b="1" dirty="0" err="1"/>
              <a:t>التربیة</a:t>
            </a:r>
            <a:r>
              <a:rPr lang="ar-IQ" sz="4800" b="1" dirty="0"/>
              <a:t> </a:t>
            </a:r>
            <a:r>
              <a:rPr lang="ar-IQ" sz="4800" b="1" dirty="0" err="1"/>
              <a:t>البدنیة</a:t>
            </a:r>
            <a:r>
              <a:rPr lang="ar-IQ" sz="4800" b="1" dirty="0"/>
              <a:t> و </a:t>
            </a:r>
            <a:r>
              <a:rPr lang="ar-IQ" sz="4800" b="1" dirty="0" err="1"/>
              <a:t>الریاضیة</a:t>
            </a:r>
            <a:r>
              <a:rPr lang="ar-IQ" sz="4800" b="1" dirty="0"/>
              <a:t> </a:t>
            </a:r>
            <a:r>
              <a:rPr lang="ar-IQ" sz="4800" b="1" dirty="0" smtClean="0"/>
              <a:t>عند الاغريق</a:t>
            </a:r>
            <a:endParaRPr lang="ar-IQ" b="1" dirty="0"/>
          </a:p>
        </p:txBody>
      </p:sp>
    </p:spTree>
    <p:extLst>
      <p:ext uri="{BB962C8B-B14F-4D97-AF65-F5344CB8AC3E}">
        <p14:creationId xmlns:p14="http://schemas.microsoft.com/office/powerpoint/2010/main" val="1796076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4038557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930673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036496" cy="6624736"/>
          </a:xfrm>
        </p:spPr>
        <p:txBody>
          <a:bodyPr>
            <a:normAutofit/>
          </a:bodyPr>
          <a:lstStyle/>
          <a:p>
            <a:pPr algn="ctr"/>
            <a:r>
              <a:rPr lang="ar-IQ" sz="4400" b="1" dirty="0" err="1" smtClean="0"/>
              <a:t>التربیة</a:t>
            </a:r>
            <a:r>
              <a:rPr lang="ar-IQ" sz="4400" b="1" dirty="0" smtClean="0"/>
              <a:t> </a:t>
            </a:r>
            <a:r>
              <a:rPr lang="ar-IQ" sz="4400" b="1" dirty="0" err="1"/>
              <a:t>البدنیة</a:t>
            </a:r>
            <a:r>
              <a:rPr lang="ar-IQ" sz="4400" b="1" dirty="0"/>
              <a:t> </a:t>
            </a:r>
            <a:r>
              <a:rPr lang="ar-IQ" sz="4400" b="1" dirty="0" smtClean="0"/>
              <a:t>عند الاغريق</a:t>
            </a:r>
          </a:p>
        </p:txBody>
      </p:sp>
      <p:sp>
        <p:nvSpPr>
          <p:cNvPr id="2" name="مستطيل 1"/>
          <p:cNvSpPr/>
          <p:nvPr/>
        </p:nvSpPr>
        <p:spPr>
          <a:xfrm>
            <a:off x="251520" y="908720"/>
            <a:ext cx="8712968" cy="4278094"/>
          </a:xfrm>
          <a:prstGeom prst="rect">
            <a:avLst/>
          </a:prstGeom>
        </p:spPr>
        <p:txBody>
          <a:bodyPr wrap="square">
            <a:spAutoFit/>
          </a:bodyPr>
          <a:lstStyle/>
          <a:p>
            <a:pPr algn="justLow"/>
            <a:r>
              <a:rPr lang="ar-IQ" sz="4000" b="1" u="dash" dirty="0"/>
              <a:t>التربية البدنية عند الاغريق </a:t>
            </a:r>
            <a:endParaRPr lang="en-US" sz="4000" dirty="0"/>
          </a:p>
          <a:p>
            <a:pPr algn="justLow"/>
            <a:r>
              <a:rPr lang="ar-IQ" sz="3600" dirty="0" smtClean="0"/>
              <a:t>     </a:t>
            </a:r>
            <a:r>
              <a:rPr lang="ar-IQ" sz="4000" dirty="0" smtClean="0"/>
              <a:t>الاغريق </a:t>
            </a:r>
            <a:r>
              <a:rPr lang="ar-IQ" sz="4000" dirty="0"/>
              <a:t>من الاقوام التي تتكلم اللغات الهندية والاوربية وهم ليس من جنس واحد وعلى الاكثر من ثلاثة عروق كعرق البحر الابيض المتوسط والاقوام </a:t>
            </a:r>
            <a:r>
              <a:rPr lang="ar-IQ" sz="4000" dirty="0" err="1"/>
              <a:t>المينية</a:t>
            </a:r>
            <a:r>
              <a:rPr lang="ar-IQ" sz="4000" dirty="0"/>
              <a:t> ولاسيما من كريت مع الاقوام </a:t>
            </a:r>
            <a:r>
              <a:rPr lang="ar-IQ" sz="4000" dirty="0" err="1"/>
              <a:t>الارية</a:t>
            </a:r>
            <a:r>
              <a:rPr lang="ar-IQ" sz="4000" dirty="0"/>
              <a:t>.</a:t>
            </a:r>
            <a:endParaRPr lang="en-US" sz="4000" dirty="0"/>
          </a:p>
          <a:p>
            <a:pPr algn="justLow"/>
            <a:r>
              <a:rPr lang="ar-IQ" sz="3600" dirty="0" smtClean="0"/>
              <a:t>   يغلب </a:t>
            </a:r>
            <a:r>
              <a:rPr lang="ar-IQ" sz="3600" dirty="0"/>
              <a:t>على </a:t>
            </a:r>
            <a:r>
              <a:rPr lang="ar-IQ" sz="3600" dirty="0" err="1"/>
              <a:t>الاثينين</a:t>
            </a:r>
            <a:r>
              <a:rPr lang="ar-IQ" sz="3600" dirty="0"/>
              <a:t> عرق البحر المتوسط، اما </a:t>
            </a:r>
            <a:r>
              <a:rPr lang="ar-IQ" sz="3600" dirty="0" err="1"/>
              <a:t>الاسبارطيون</a:t>
            </a:r>
            <a:r>
              <a:rPr lang="ar-IQ" sz="3600" dirty="0"/>
              <a:t> فهم اقرب الى </a:t>
            </a:r>
            <a:r>
              <a:rPr lang="ar-IQ" sz="3600" dirty="0" err="1"/>
              <a:t>النورديين</a:t>
            </a:r>
            <a:r>
              <a:rPr lang="ar-IQ" sz="3600" dirty="0"/>
              <a:t>، </a:t>
            </a:r>
            <a:endParaRPr lang="en-US" sz="3600" dirty="0"/>
          </a:p>
        </p:txBody>
      </p:sp>
    </p:spTree>
    <p:extLst>
      <p:ext uri="{BB962C8B-B14F-4D97-AF65-F5344CB8AC3E}">
        <p14:creationId xmlns:p14="http://schemas.microsoft.com/office/powerpoint/2010/main" val="500179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12968" cy="6480720"/>
          </a:xfrm>
        </p:spPr>
        <p:txBody>
          <a:bodyPr>
            <a:normAutofit/>
          </a:bodyPr>
          <a:lstStyle/>
          <a:p>
            <a:pPr algn="justLow"/>
            <a:r>
              <a:rPr lang="ar-IQ" sz="4000" dirty="0"/>
              <a:t>ويقدر الزمن الذي بدأت فيه فروع من هذه الاقوام تهاجر من موطنها الاصلي بحوالي بداية الالف الثاني ق.م، </a:t>
            </a:r>
            <a:r>
              <a:rPr lang="ar-IQ" sz="4000" dirty="0" err="1"/>
              <a:t>وأتخذت</a:t>
            </a:r>
            <a:r>
              <a:rPr lang="ar-IQ" sz="4000" dirty="0"/>
              <a:t> في هجراتها اتجاهات مختلفة الى أوربا الجنوبية والى الشرق الادنى والهند</a:t>
            </a:r>
            <a:r>
              <a:rPr lang="ar-IQ" sz="4000" dirty="0" smtClean="0"/>
              <a:t>.</a:t>
            </a:r>
            <a:r>
              <a:rPr lang="ar-IQ" sz="4000" dirty="0"/>
              <a:t> كانت أول الهجرات الاغريقية هي </a:t>
            </a:r>
            <a:r>
              <a:rPr lang="ar-IQ" sz="4000" dirty="0" err="1"/>
              <a:t>الاخيون</a:t>
            </a:r>
            <a:r>
              <a:rPr lang="ar-IQ" sz="4000" dirty="0"/>
              <a:t> الى </a:t>
            </a:r>
            <a:r>
              <a:rPr lang="ar-IQ" sz="4000" dirty="0" err="1"/>
              <a:t>البيلويونيس</a:t>
            </a:r>
            <a:r>
              <a:rPr lang="ar-IQ" sz="4000" dirty="0"/>
              <a:t> وفي حوالي 1500 ق.م، جاءت قبال اخرى وهم الدوريون وفي حدود 1300 ق.م  و 1000 ق .م، وقد </a:t>
            </a:r>
            <a:r>
              <a:rPr lang="ar-IQ" sz="4000" dirty="0" err="1"/>
              <a:t>أنقسمت</a:t>
            </a:r>
            <a:r>
              <a:rPr lang="ar-IQ" sz="4000" dirty="0"/>
              <a:t> القبال الاغريقية اليونان والجزر </a:t>
            </a:r>
            <a:r>
              <a:rPr lang="ar-IQ" sz="4000" dirty="0" err="1"/>
              <a:t>الايجية</a:t>
            </a:r>
            <a:r>
              <a:rPr lang="ar-IQ" sz="4000" dirty="0"/>
              <a:t> كذلك سواحل اسيا الصغرى وسكن الدوريون في الجنوب </a:t>
            </a:r>
          </a:p>
        </p:txBody>
      </p:sp>
    </p:spTree>
    <p:extLst>
      <p:ext uri="{BB962C8B-B14F-4D97-AF65-F5344CB8AC3E}">
        <p14:creationId xmlns:p14="http://schemas.microsoft.com/office/powerpoint/2010/main" val="4220617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r>
              <a:rPr lang="ar-IQ" sz="3600" dirty="0"/>
              <a:t>	</a:t>
            </a:r>
            <a:endParaRPr lang="ar-IQ" sz="3600" dirty="0" smtClean="0"/>
          </a:p>
          <a:p>
            <a:r>
              <a:rPr lang="ar-IQ" sz="3600" dirty="0" err="1" smtClean="0"/>
              <a:t>والايونيون</a:t>
            </a:r>
            <a:r>
              <a:rPr lang="ar-IQ" sz="3600" dirty="0" smtClean="0"/>
              <a:t> </a:t>
            </a:r>
            <a:r>
              <a:rPr lang="ar-IQ" sz="3600" dirty="0"/>
              <a:t>في الوسط </a:t>
            </a:r>
            <a:r>
              <a:rPr lang="ar-IQ" sz="3600" dirty="0" err="1"/>
              <a:t>والايليون</a:t>
            </a:r>
            <a:r>
              <a:rPr lang="ar-IQ" sz="3600" dirty="0"/>
              <a:t> في الشمال، ويمكن تقسيم التاريخ اليوناني الى ما يلي :- </a:t>
            </a:r>
            <a:endParaRPr lang="en-US" sz="3600" dirty="0"/>
          </a:p>
          <a:p>
            <a:pPr lvl="0"/>
            <a:r>
              <a:rPr lang="ar-IQ" sz="3600" dirty="0"/>
              <a:t>- عهد الملوك </a:t>
            </a:r>
            <a:r>
              <a:rPr lang="ar-IQ" sz="3600" dirty="0" smtClean="0"/>
              <a:t>   ( </a:t>
            </a:r>
            <a:r>
              <a:rPr lang="ar-IQ" sz="3600" dirty="0"/>
              <a:t>1100 – 750 ق.م ).</a:t>
            </a:r>
            <a:endParaRPr lang="en-US" sz="3600" dirty="0"/>
          </a:p>
          <a:p>
            <a:pPr lvl="0"/>
            <a:r>
              <a:rPr lang="ar-IQ" sz="3600" dirty="0"/>
              <a:t>- عهد </a:t>
            </a:r>
            <a:r>
              <a:rPr lang="ar-IQ" sz="3600" dirty="0" smtClean="0"/>
              <a:t>النبلاء     ( 750  </a:t>
            </a:r>
            <a:r>
              <a:rPr lang="ar-IQ" sz="3600" dirty="0"/>
              <a:t>– 625 ق .م).</a:t>
            </a:r>
            <a:endParaRPr lang="en-US" sz="3600" dirty="0"/>
          </a:p>
          <a:p>
            <a:pPr lvl="0"/>
            <a:r>
              <a:rPr lang="ar-IQ" sz="3600" dirty="0"/>
              <a:t>- عهد الصفاء </a:t>
            </a:r>
            <a:r>
              <a:rPr lang="ar-IQ" sz="3600" dirty="0" smtClean="0"/>
              <a:t>   ( 625  </a:t>
            </a:r>
            <a:r>
              <a:rPr lang="ar-IQ" sz="3600" dirty="0"/>
              <a:t>– 525 ق.م ).</a:t>
            </a:r>
            <a:endParaRPr lang="en-US" sz="3600" dirty="0"/>
          </a:p>
          <a:p>
            <a:pPr lvl="0"/>
            <a:r>
              <a:rPr lang="ar-IQ" sz="3600" dirty="0"/>
              <a:t>- عهد الديمقراطية ( 525 – 400 ق.م ).</a:t>
            </a:r>
            <a:endParaRPr lang="en-US" sz="3600" dirty="0"/>
          </a:p>
          <a:p>
            <a:pPr algn="justLow"/>
            <a:endParaRPr lang="ar-IQ" sz="3600" dirty="0"/>
          </a:p>
        </p:txBody>
      </p:sp>
    </p:spTree>
    <p:extLst>
      <p:ext uri="{BB962C8B-B14F-4D97-AF65-F5344CB8AC3E}">
        <p14:creationId xmlns:p14="http://schemas.microsoft.com/office/powerpoint/2010/main" val="1011497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404664"/>
            <a:ext cx="8856984" cy="6264696"/>
          </a:xfrm>
        </p:spPr>
        <p:txBody>
          <a:bodyPr>
            <a:normAutofit fontScale="92500"/>
          </a:bodyPr>
          <a:lstStyle/>
          <a:p>
            <a:r>
              <a:rPr lang="ar-IQ" b="1" u="dash" dirty="0" smtClean="0"/>
              <a:t>التربية </a:t>
            </a:r>
            <a:r>
              <a:rPr lang="ar-IQ" b="1" u="dash" dirty="0" err="1" smtClean="0"/>
              <a:t>الهوميرية</a:t>
            </a:r>
            <a:r>
              <a:rPr lang="ar-IQ" b="1" u="dash" dirty="0" smtClean="0"/>
              <a:t> </a:t>
            </a:r>
            <a:endParaRPr lang="en-US" dirty="0"/>
          </a:p>
          <a:p>
            <a:pPr algn="just"/>
            <a:r>
              <a:rPr lang="ar-IQ" dirty="0"/>
              <a:t>	</a:t>
            </a:r>
            <a:r>
              <a:rPr lang="ar-IQ" dirty="0" smtClean="0">
                <a:solidFill>
                  <a:schemeClr val="tx1"/>
                </a:solidFill>
              </a:rPr>
              <a:t>لقد </a:t>
            </a:r>
            <a:r>
              <a:rPr lang="ar-IQ" dirty="0">
                <a:solidFill>
                  <a:schemeClr val="tx1"/>
                </a:solidFill>
              </a:rPr>
              <a:t>هاجرت القبائل الاغريقية القديم الى شبه جزيرة اليونان من شمال </a:t>
            </a:r>
            <a:r>
              <a:rPr lang="ar-IQ" dirty="0" err="1">
                <a:solidFill>
                  <a:schemeClr val="tx1"/>
                </a:solidFill>
              </a:rPr>
              <a:t>اوربا</a:t>
            </a:r>
            <a:r>
              <a:rPr lang="ar-IQ" dirty="0">
                <a:solidFill>
                  <a:schemeClr val="tx1"/>
                </a:solidFill>
              </a:rPr>
              <a:t> الى جنوبها متبعة الانهار والسهول حتى وصول البعض منها الى اسيا الصغرى والبعض الاخر الى جزيرة كريت وقسم منها الى بلاد اليونان.</a:t>
            </a:r>
            <a:endParaRPr lang="en-US" dirty="0">
              <a:solidFill>
                <a:schemeClr val="tx1"/>
              </a:solidFill>
            </a:endParaRPr>
          </a:p>
          <a:p>
            <a:pPr algn="just"/>
            <a:r>
              <a:rPr lang="ar-IQ" dirty="0">
                <a:solidFill>
                  <a:schemeClr val="tx1"/>
                </a:solidFill>
              </a:rPr>
              <a:t> </a:t>
            </a:r>
            <a:r>
              <a:rPr lang="ar-IQ" dirty="0" smtClean="0">
                <a:solidFill>
                  <a:schemeClr val="tx1"/>
                </a:solidFill>
              </a:rPr>
              <a:t>لقد </a:t>
            </a:r>
            <a:r>
              <a:rPr lang="ar-IQ" dirty="0">
                <a:solidFill>
                  <a:schemeClr val="tx1"/>
                </a:solidFill>
              </a:rPr>
              <a:t>اتبع </a:t>
            </a:r>
            <a:r>
              <a:rPr lang="ar-IQ" dirty="0" err="1">
                <a:solidFill>
                  <a:schemeClr val="tx1"/>
                </a:solidFill>
              </a:rPr>
              <a:t>الهيلينيون</a:t>
            </a:r>
            <a:r>
              <a:rPr lang="ar-IQ" dirty="0">
                <a:solidFill>
                  <a:schemeClr val="tx1"/>
                </a:solidFill>
              </a:rPr>
              <a:t> حكماً مطلقاً يعتمد على اسس تربوية اساسها الاعداد البدني </a:t>
            </a:r>
            <a:r>
              <a:rPr lang="ar-IQ" dirty="0" err="1">
                <a:solidFill>
                  <a:schemeClr val="tx1"/>
                </a:solidFill>
              </a:rPr>
              <a:t>لاجل</a:t>
            </a:r>
            <a:r>
              <a:rPr lang="ar-IQ" dirty="0">
                <a:solidFill>
                  <a:schemeClr val="tx1"/>
                </a:solidFill>
              </a:rPr>
              <a:t> تهيئة مجتمع قوي يعتمد على القوة البدنية القتالية، لذا وجب على كل فرد في هذا المجتمع اعداد جسمه اعداداً يؤهله للقتال والتغلب على الخصم من هذا نفهم بأن التربية البدنية كانت للغرض العسكري بالدرجة الأساس وكانت منزلة الفرد في المجتمع تحدد على ضوء قوته البدنية ومقدرته القتالية، وفق هذا المفهوم أصبح كل مواطن جندياً مؤهلاً للدفاع عن الوطن والتدريب المتواصل والذي اساسه رفع عناصر اللياقة البدنية كالقوة والمطاولة والرشاقة والسرعة.</a:t>
            </a:r>
            <a:endParaRPr lang="en-US" dirty="0">
              <a:solidFill>
                <a:schemeClr val="tx1"/>
              </a:solidFill>
            </a:endParaRPr>
          </a:p>
        </p:txBody>
      </p:sp>
    </p:spTree>
    <p:extLst>
      <p:ext uri="{BB962C8B-B14F-4D97-AF65-F5344CB8AC3E}">
        <p14:creationId xmlns:p14="http://schemas.microsoft.com/office/powerpoint/2010/main" val="3955719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a:bodyPr>
          <a:lstStyle/>
          <a:p>
            <a:pPr marL="0" indent="0" algn="justLow">
              <a:buNone/>
            </a:pPr>
            <a:r>
              <a:rPr lang="ar-IQ" sz="2800" dirty="0"/>
              <a:t>	</a:t>
            </a:r>
            <a:endParaRPr lang="ar-IQ" sz="2800" dirty="0"/>
          </a:p>
          <a:p>
            <a:pPr marL="0" indent="0" algn="justLow">
              <a:buNone/>
            </a:pPr>
            <a:r>
              <a:rPr lang="ar-IQ" sz="2800" dirty="0" smtClean="0"/>
              <a:t>   </a:t>
            </a:r>
            <a:r>
              <a:rPr lang="ar-IQ" sz="3600" dirty="0" smtClean="0"/>
              <a:t>لقد </a:t>
            </a:r>
            <a:r>
              <a:rPr lang="ar-IQ" sz="3600" dirty="0"/>
              <a:t>اصبحت التربية البدنية جزءاً من حياتهم الدينية حتى انها دخلت في احتفالاتهم الدينية والجنائزية فقد كانت تجري سباق العربات التي تجرها الخيول ويشترك فيها خمسة متسابقين يقود كل منهام زوج من الخيول، وبعدها تجري مسابقة الملاكمة بين إبطال هذه المدينة وقياداتها، وثم </a:t>
            </a:r>
            <a:r>
              <a:rPr lang="ar-IQ" sz="3600" dirty="0" err="1"/>
              <a:t>نزالات</a:t>
            </a:r>
            <a:r>
              <a:rPr lang="ar-IQ" sz="3600" dirty="0"/>
              <a:t> المصارعة، وتأتي بعدها سباقات الركض واخيراً رمي الرمح وخصصت ثلاث جوائز </a:t>
            </a:r>
            <a:r>
              <a:rPr lang="ar-IQ" sz="3600" dirty="0" err="1"/>
              <a:t>للقائزين</a:t>
            </a:r>
            <a:r>
              <a:rPr lang="ar-IQ" sz="3600" dirty="0"/>
              <a:t>، أن هذه المسابقات تجري في الحالات الاعتيادية بين المنافسين من قواد وابطال القبائل الذين برزوا فيها، كانت تجري مسابقات المبارزة بالحراب والدروع ورمي السهام ورمي الثقل، وكانت المبارزة تعتبر من النشاط العنيف واما رمي الثقل فقد كان من الالعاب الشعبية لدى </a:t>
            </a:r>
            <a:r>
              <a:rPr lang="ar-IQ" sz="3600" dirty="0" err="1"/>
              <a:t>الهوميرين</a:t>
            </a:r>
            <a:r>
              <a:rPr lang="ar-IQ" sz="3600" dirty="0"/>
              <a:t> وكان لديهم نوع من الثقل المعدني وحجري وكانت مسابقات الرمي بالسهام تجري </a:t>
            </a:r>
            <a:r>
              <a:rPr lang="ar-IQ" sz="3600" dirty="0" err="1"/>
              <a:t>لأصابة</a:t>
            </a:r>
            <a:r>
              <a:rPr lang="ar-IQ" sz="3600" dirty="0"/>
              <a:t> هدف معين .</a:t>
            </a:r>
            <a:endParaRPr lang="en-US" sz="3600" dirty="0"/>
          </a:p>
          <a:p>
            <a:pPr marL="0" indent="0" algn="justLow">
              <a:buNone/>
            </a:pPr>
            <a:endParaRPr lang="ar-IQ" sz="2800" dirty="0"/>
          </a:p>
        </p:txBody>
      </p:sp>
    </p:spTree>
    <p:extLst>
      <p:ext uri="{BB962C8B-B14F-4D97-AF65-F5344CB8AC3E}">
        <p14:creationId xmlns:p14="http://schemas.microsoft.com/office/powerpoint/2010/main" val="701167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a:bodyPr>
          <a:lstStyle/>
          <a:p>
            <a:r>
              <a:rPr lang="ar-IQ" sz="3600" dirty="0"/>
              <a:t>ومما تقدم يمكن حصر مميزات التربية البدنية في العصر </a:t>
            </a:r>
            <a:r>
              <a:rPr lang="ar-IQ" sz="3600" dirty="0" err="1"/>
              <a:t>الهوميري</a:t>
            </a:r>
            <a:r>
              <a:rPr lang="ar-IQ" sz="3600" dirty="0"/>
              <a:t> بما يلي :- </a:t>
            </a:r>
            <a:endParaRPr lang="en-US" sz="3600" dirty="0"/>
          </a:p>
          <a:p>
            <a:pPr lvl="0"/>
            <a:r>
              <a:rPr lang="ar-IQ" sz="3600" dirty="0"/>
              <a:t>- أن الرياضة والالعاب في ذلك العصر كانت تتميز بالروح العسكرية وهدفها تطوير القوة والتفوق البدني وبنفس الوقت أشغال وقت الفراغ والترويح .</a:t>
            </a:r>
            <a:endParaRPr lang="en-US" sz="3600" dirty="0"/>
          </a:p>
          <a:p>
            <a:pPr lvl="0"/>
            <a:r>
              <a:rPr lang="ar-IQ" sz="3600" dirty="0"/>
              <a:t>- أنها كانت ذو طابع استعراضي إذ كان الفرد ورؤسائهم الفئة الوحيدة التي تتنافس فيها للفوز </a:t>
            </a:r>
            <a:r>
              <a:rPr lang="ar-IQ" sz="3600" dirty="0" err="1"/>
              <a:t>بالببطولات</a:t>
            </a:r>
            <a:r>
              <a:rPr lang="ar-IQ" sz="3600" dirty="0"/>
              <a:t> الرياضية المختلفة.</a:t>
            </a:r>
            <a:endParaRPr lang="en-US" sz="3600" dirty="0"/>
          </a:p>
          <a:p>
            <a:pPr lvl="0"/>
            <a:r>
              <a:rPr lang="ar-IQ" sz="3600" dirty="0"/>
              <a:t>- انها كانت ملائمة لما تطلبه حاجات المواطنين وظروفهم فاقبلوا عليها بدافع ذاتي بقصد المحافظة على لياقتهم البدنية .</a:t>
            </a:r>
            <a:endParaRPr lang="en-US" sz="3600" dirty="0"/>
          </a:p>
          <a:p>
            <a:r>
              <a:rPr lang="ar-IQ" sz="3600" dirty="0"/>
              <a:t>- لم يكن في العصر تنظيم بالمعنى الدقيق لعملية التدريب والاعداد الفني، بالطريقة التي عرفها الاغريق في العصور التالية.</a:t>
            </a:r>
            <a:endParaRPr lang="ar-IQ" sz="3600" dirty="0" smtClean="0"/>
          </a:p>
        </p:txBody>
      </p:sp>
    </p:spTree>
    <p:extLst>
      <p:ext uri="{BB962C8B-B14F-4D97-AF65-F5344CB8AC3E}">
        <p14:creationId xmlns:p14="http://schemas.microsoft.com/office/powerpoint/2010/main" val="3171966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endParaRPr lang="ar-IQ" dirty="0"/>
          </a:p>
        </p:txBody>
      </p:sp>
    </p:spTree>
    <p:extLst>
      <p:ext uri="{BB962C8B-B14F-4D97-AF65-F5344CB8AC3E}">
        <p14:creationId xmlns:p14="http://schemas.microsoft.com/office/powerpoint/2010/main" val="984210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4355344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236</Words>
  <Application>Microsoft Office PowerPoint</Application>
  <PresentationFormat>عرض على الشاشة (3:4)‏</PresentationFormat>
  <Paragraphs>23</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25</cp:revision>
  <dcterms:created xsi:type="dcterms:W3CDTF">2018-10-27T23:07:13Z</dcterms:created>
  <dcterms:modified xsi:type="dcterms:W3CDTF">2019-06-17T01:39:50Z</dcterms:modified>
</cp:coreProperties>
</file>